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4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1" r:id="rId6"/>
    <p:sldId id="265" r:id="rId7"/>
    <p:sldId id="262" r:id="rId8"/>
    <p:sldId id="260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ya Slastin" userId="fd2043d842af8e4d" providerId="LiveId" clId="{B931E2AB-274D-4BD8-8E26-7EF99410ABCE}"/>
    <pc:docChg chg="undo custSel addSld modSld">
      <pc:chgData name="Ilya Slastin" userId="fd2043d842af8e4d" providerId="LiveId" clId="{B931E2AB-274D-4BD8-8E26-7EF99410ABCE}" dt="2022-03-20T18:50:16.699" v="562" actId="20577"/>
      <pc:docMkLst>
        <pc:docMk/>
      </pc:docMkLst>
      <pc:sldChg chg="addSp modSp mod">
        <pc:chgData name="Ilya Slastin" userId="fd2043d842af8e4d" providerId="LiveId" clId="{B931E2AB-274D-4BD8-8E26-7EF99410ABCE}" dt="2022-03-20T17:51:43.490" v="508" actId="1076"/>
        <pc:sldMkLst>
          <pc:docMk/>
          <pc:sldMk cId="1639208765" sldId="256"/>
        </pc:sldMkLst>
        <pc:spChg chg="mod">
          <ac:chgData name="Ilya Slastin" userId="fd2043d842af8e4d" providerId="LiveId" clId="{B931E2AB-274D-4BD8-8E26-7EF99410ABCE}" dt="2022-03-20T17:51:30.747" v="505" actId="1076"/>
          <ac:spMkLst>
            <pc:docMk/>
            <pc:sldMk cId="1639208765" sldId="256"/>
            <ac:spMk id="2" creationId="{00000000-0000-0000-0000-000000000000}"/>
          </ac:spMkLst>
        </pc:spChg>
        <pc:picChg chg="add mod">
          <ac:chgData name="Ilya Slastin" userId="fd2043d842af8e4d" providerId="LiveId" clId="{B931E2AB-274D-4BD8-8E26-7EF99410ABCE}" dt="2022-03-20T17:51:43.490" v="508" actId="1076"/>
          <ac:picMkLst>
            <pc:docMk/>
            <pc:sldMk cId="1639208765" sldId="256"/>
            <ac:picMk id="5" creationId="{DDD1E81C-9738-4CE3-B1E4-0A91A85C83BA}"/>
          </ac:picMkLst>
        </pc:picChg>
      </pc:sldChg>
      <pc:sldChg chg="addSp modSp mod">
        <pc:chgData name="Ilya Slastin" userId="fd2043d842af8e4d" providerId="LiveId" clId="{B931E2AB-274D-4BD8-8E26-7EF99410ABCE}" dt="2022-03-20T17:52:20.329" v="514" actId="14100"/>
        <pc:sldMkLst>
          <pc:docMk/>
          <pc:sldMk cId="1832675948" sldId="257"/>
        </pc:sldMkLst>
        <pc:spChg chg="mod">
          <ac:chgData name="Ilya Slastin" userId="fd2043d842af8e4d" providerId="LiveId" clId="{B931E2AB-274D-4BD8-8E26-7EF99410ABCE}" dt="2022-03-20T16:12:34.748" v="9" actId="20577"/>
          <ac:spMkLst>
            <pc:docMk/>
            <pc:sldMk cId="1832675948" sldId="257"/>
            <ac:spMk id="3" creationId="{00000000-0000-0000-0000-000000000000}"/>
          </ac:spMkLst>
        </pc:spChg>
        <pc:picChg chg="add mod">
          <ac:chgData name="Ilya Slastin" userId="fd2043d842af8e4d" providerId="LiveId" clId="{B931E2AB-274D-4BD8-8E26-7EF99410ABCE}" dt="2022-03-20T17:52:20.329" v="514" actId="14100"/>
          <ac:picMkLst>
            <pc:docMk/>
            <pc:sldMk cId="1832675948" sldId="257"/>
            <ac:picMk id="5" creationId="{77697EED-DA22-4C55-A868-AF76B12F3092}"/>
          </ac:picMkLst>
        </pc:picChg>
      </pc:sldChg>
      <pc:sldChg chg="addSp modSp mod">
        <pc:chgData name="Ilya Slastin" userId="fd2043d842af8e4d" providerId="LiveId" clId="{B931E2AB-274D-4BD8-8E26-7EF99410ABCE}" dt="2022-03-20T17:52:10.929" v="511" actId="1076"/>
        <pc:sldMkLst>
          <pc:docMk/>
          <pc:sldMk cId="4039928305" sldId="258"/>
        </pc:sldMkLst>
        <pc:picChg chg="add mod">
          <ac:chgData name="Ilya Slastin" userId="fd2043d842af8e4d" providerId="LiveId" clId="{B931E2AB-274D-4BD8-8E26-7EF99410ABCE}" dt="2022-03-20T17:52:10.929" v="511" actId="1076"/>
          <ac:picMkLst>
            <pc:docMk/>
            <pc:sldMk cId="4039928305" sldId="258"/>
            <ac:picMk id="5" creationId="{AFBD1CCA-E12C-4656-8179-70E5ECDDAE40}"/>
          </ac:picMkLst>
        </pc:picChg>
      </pc:sldChg>
      <pc:sldChg chg="addSp modSp mod">
        <pc:chgData name="Ilya Slastin" userId="fd2043d842af8e4d" providerId="LiveId" clId="{B931E2AB-274D-4BD8-8E26-7EF99410ABCE}" dt="2022-03-20T17:52:30.669" v="518" actId="1076"/>
        <pc:sldMkLst>
          <pc:docMk/>
          <pc:sldMk cId="932448420" sldId="259"/>
        </pc:sldMkLst>
        <pc:spChg chg="mod">
          <ac:chgData name="Ilya Slastin" userId="fd2043d842af8e4d" providerId="LiveId" clId="{B931E2AB-274D-4BD8-8E26-7EF99410ABCE}" dt="2022-03-20T17:34:51.701" v="498" actId="14100"/>
          <ac:spMkLst>
            <pc:docMk/>
            <pc:sldMk cId="932448420" sldId="259"/>
            <ac:spMk id="3" creationId="{00000000-0000-0000-0000-000000000000}"/>
          </ac:spMkLst>
        </pc:spChg>
        <pc:picChg chg="add mod">
          <ac:chgData name="Ilya Slastin" userId="fd2043d842af8e4d" providerId="LiveId" clId="{B931E2AB-274D-4BD8-8E26-7EF99410ABCE}" dt="2022-03-20T17:52:30.669" v="518" actId="1076"/>
          <ac:picMkLst>
            <pc:docMk/>
            <pc:sldMk cId="932448420" sldId="259"/>
            <ac:picMk id="5" creationId="{121D550C-4CDF-4E5A-AD1B-8D7A2930F4B7}"/>
          </ac:picMkLst>
        </pc:picChg>
      </pc:sldChg>
      <pc:sldChg chg="addSp modSp mod">
        <pc:chgData name="Ilya Slastin" userId="fd2043d842af8e4d" providerId="LiveId" clId="{B931E2AB-274D-4BD8-8E26-7EF99410ABCE}" dt="2022-03-20T18:50:16.699" v="562" actId="20577"/>
        <pc:sldMkLst>
          <pc:docMk/>
          <pc:sldMk cId="3246469461" sldId="260"/>
        </pc:sldMkLst>
        <pc:spChg chg="mod">
          <ac:chgData name="Ilya Slastin" userId="fd2043d842af8e4d" providerId="LiveId" clId="{B931E2AB-274D-4BD8-8E26-7EF99410ABCE}" dt="2022-03-20T18:50:16.699" v="562" actId="20577"/>
          <ac:spMkLst>
            <pc:docMk/>
            <pc:sldMk cId="3246469461" sldId="260"/>
            <ac:spMk id="3" creationId="{00000000-0000-0000-0000-000000000000}"/>
          </ac:spMkLst>
        </pc:spChg>
        <pc:picChg chg="add mod">
          <ac:chgData name="Ilya Slastin" userId="fd2043d842af8e4d" providerId="LiveId" clId="{B931E2AB-274D-4BD8-8E26-7EF99410ABCE}" dt="2022-03-20T17:53:18.788" v="529" actId="1076"/>
          <ac:picMkLst>
            <pc:docMk/>
            <pc:sldMk cId="3246469461" sldId="260"/>
            <ac:picMk id="5" creationId="{D2FDE15A-9815-4A72-BACF-B52647546FFD}"/>
          </ac:picMkLst>
        </pc:picChg>
      </pc:sldChg>
      <pc:sldChg chg="addSp modSp new mod">
        <pc:chgData name="Ilya Slastin" userId="fd2043d842af8e4d" providerId="LiveId" clId="{B931E2AB-274D-4BD8-8E26-7EF99410ABCE}" dt="2022-03-20T17:52:47.564" v="521" actId="1076"/>
        <pc:sldMkLst>
          <pc:docMk/>
          <pc:sldMk cId="3654473814" sldId="261"/>
        </pc:sldMkLst>
        <pc:spChg chg="add mod">
          <ac:chgData name="Ilya Slastin" userId="fd2043d842af8e4d" providerId="LiveId" clId="{B931E2AB-274D-4BD8-8E26-7EF99410ABCE}" dt="2022-03-20T16:37:16.076" v="135" actId="5793"/>
          <ac:spMkLst>
            <pc:docMk/>
            <pc:sldMk cId="3654473814" sldId="261"/>
            <ac:spMk id="3" creationId="{FCF9F3D5-A7D9-4268-9427-1C38CBDEA120}"/>
          </ac:spMkLst>
        </pc:spChg>
        <pc:picChg chg="add mod">
          <ac:chgData name="Ilya Slastin" userId="fd2043d842af8e4d" providerId="LiveId" clId="{B931E2AB-274D-4BD8-8E26-7EF99410ABCE}" dt="2022-03-20T17:52:47.564" v="521" actId="1076"/>
          <ac:picMkLst>
            <pc:docMk/>
            <pc:sldMk cId="3654473814" sldId="261"/>
            <ac:picMk id="4" creationId="{15A65DF2-FD4F-45C7-A6E4-706BEE957218}"/>
          </ac:picMkLst>
        </pc:picChg>
      </pc:sldChg>
      <pc:sldChg chg="addSp modSp new mod">
        <pc:chgData name="Ilya Slastin" userId="fd2043d842af8e4d" providerId="LiveId" clId="{B931E2AB-274D-4BD8-8E26-7EF99410ABCE}" dt="2022-03-20T17:52:58.055" v="524" actId="1076"/>
        <pc:sldMkLst>
          <pc:docMk/>
          <pc:sldMk cId="1583986606" sldId="262"/>
        </pc:sldMkLst>
        <pc:spChg chg="add mod">
          <ac:chgData name="Ilya Slastin" userId="fd2043d842af8e4d" providerId="LiveId" clId="{B931E2AB-274D-4BD8-8E26-7EF99410ABCE}" dt="2022-03-20T16:56:52.856" v="307" actId="1076"/>
          <ac:spMkLst>
            <pc:docMk/>
            <pc:sldMk cId="1583986606" sldId="262"/>
            <ac:spMk id="3" creationId="{5863F4DB-798D-47F8-AABF-5583E3D26ABA}"/>
          </ac:spMkLst>
        </pc:spChg>
        <pc:picChg chg="add mod">
          <ac:chgData name="Ilya Slastin" userId="fd2043d842af8e4d" providerId="LiveId" clId="{B931E2AB-274D-4BD8-8E26-7EF99410ABCE}" dt="2022-03-20T17:52:58.055" v="524" actId="1076"/>
          <ac:picMkLst>
            <pc:docMk/>
            <pc:sldMk cId="1583986606" sldId="262"/>
            <ac:picMk id="4" creationId="{014363D4-5F00-4676-9DE5-01B966EB281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FE55B-0085-495C-8F88-B8A018F7D8D8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79C0D-50CA-4A61-B7F6-4B0650DFCE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086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9C0D-50CA-4A61-B7F6-4B0650DFCEF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39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20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65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270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935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7244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718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29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2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78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5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17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45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53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72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1EE0A-BF25-4FE7-BACE-BAFF03335DCC}" type="datetimeFigureOut">
              <a:rPr lang="ru-RU" smtClean="0"/>
              <a:t>21.07.2025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04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  <p:sldLayoutId id="2147484426" r:id="rId12"/>
    <p:sldLayoutId id="2147484427" r:id="rId13"/>
    <p:sldLayoutId id="2147484428" r:id="rId14"/>
    <p:sldLayoutId id="2147484429" r:id="rId15"/>
    <p:sldLayoutId id="21474844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2423" y="805543"/>
            <a:ext cx="8001000" cy="2013439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accent5"/>
                </a:solidFill>
              </a:rPr>
              <a:t>ГРАНТ</a:t>
            </a:r>
            <a:br>
              <a:rPr lang="ru-RU" sz="4400" b="1" dirty="0">
                <a:solidFill>
                  <a:schemeClr val="accent5"/>
                </a:solidFill>
              </a:rPr>
            </a:br>
            <a:r>
              <a:rPr lang="ru-RU" sz="4400" b="1" dirty="0">
                <a:solidFill>
                  <a:schemeClr val="accent5"/>
                </a:solidFill>
              </a:rPr>
              <a:t>СЕМЕЙНАЯ ФЕРМА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2423" y="2882537"/>
            <a:ext cx="9318423" cy="316992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Семейная ферма - К(Ф)Х, число членов которого составляет 2 (включая главу КФХ) и более членов семьи (объединенных родством и (или) свойством) главы К(Ф)Х, или ИП, являющийся главой К(Ф)Х, в состав членов которого входят 2 и более членов семьи (объединенных родством и (или) свойством) указанного ИП, зарегистрированные гражданином Российской Федерации на сельской территории Республики Крым или на территории сельской агломерации Республики Крым, осуществляющие деятельность более 12 месяцев с даты регистрации, осуществляющие деятельность на сельской территории Республики Крым или на территории сельской агломерации Республики Крым</a:t>
            </a:r>
          </a:p>
        </p:txBody>
      </p:sp>
    </p:spTree>
    <p:extLst>
      <p:ext uri="{BB962C8B-B14F-4D97-AF65-F5344CB8AC3E}">
        <p14:creationId xmlns:p14="http://schemas.microsoft.com/office/powerpoint/2010/main" val="163920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95440"/>
            <a:ext cx="8915399" cy="1120712"/>
          </a:xfrm>
        </p:spPr>
        <p:txBody>
          <a:bodyPr>
            <a:normAutofit fontScale="90000"/>
          </a:bodyPr>
          <a:lstStyle/>
          <a:p>
            <a:r>
              <a:rPr lang="ru-RU" sz="4300" b="1" dirty="0">
                <a:solidFill>
                  <a:schemeClr val="accent5"/>
                </a:solidFill>
              </a:rPr>
              <a:t>На что потратить грант</a:t>
            </a:r>
            <a:br>
              <a:rPr lang="ru-RU" sz="4300" b="1" dirty="0">
                <a:solidFill>
                  <a:schemeClr val="accent5"/>
                </a:solidFill>
              </a:rPr>
            </a:br>
            <a:r>
              <a:rPr lang="ru-RU" sz="1700" dirty="0"/>
              <a:t>Целью предоставления гранта является финансовое обеспечение затрат </a:t>
            </a:r>
            <a:r>
              <a:rPr lang="ru-RU" sz="1700" b="1" dirty="0"/>
              <a:t>без</a:t>
            </a:r>
            <a:br>
              <a:rPr lang="ru-RU" sz="1700" b="1" dirty="0"/>
            </a:br>
            <a:r>
              <a:rPr lang="ru-RU" sz="1700" b="1" dirty="0"/>
              <a:t>учета налога на добавленную стоимость</a:t>
            </a:r>
            <a:r>
              <a:rPr lang="ru-RU" sz="1700" dirty="0"/>
              <a:t> по следующим мероприятиям в рамках реализации Программы:</a:t>
            </a:r>
            <a:endParaRPr lang="ru-RU" sz="1700" b="1" dirty="0">
              <a:solidFill>
                <a:schemeClr val="accent5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463040"/>
            <a:ext cx="8915399" cy="4955345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C00000"/>
                </a:solidFill>
              </a:rPr>
              <a:t>Приобретение</a:t>
            </a:r>
            <a:r>
              <a:rPr lang="ru-RU" sz="1400" dirty="0">
                <a:solidFill>
                  <a:srgbClr val="C00000"/>
                </a:solidFill>
              </a:rPr>
              <a:t>,</a:t>
            </a:r>
            <a:r>
              <a:rPr lang="ru-RU" sz="1400" dirty="0"/>
              <a:t> </a:t>
            </a:r>
            <a:r>
              <a:rPr lang="ru-RU" sz="1400" dirty="0">
                <a:solidFill>
                  <a:srgbClr val="C00000"/>
                </a:solidFill>
              </a:rPr>
              <a:t>реконструкция, капитальный ремонт или модернизация производственных объектов; </a:t>
            </a:r>
            <a:endParaRPr lang="ru-RU" sz="1400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C00000"/>
                </a:solidFill>
              </a:rPr>
              <a:t>Комплектация </a:t>
            </a:r>
            <a:r>
              <a:rPr lang="ru-RU" sz="1400" dirty="0">
                <a:solidFill>
                  <a:srgbClr val="C00000"/>
                </a:solidFill>
              </a:rPr>
              <a:t>производственных объектов оборудованием и его монтаж, включая автономные источники электро- и газоснабжения, обустройство автономных источников водоснабжения. Перечень указанного оборудования утвержден приказом Министерства от 22 октября 2024 года № 494; </a:t>
            </a:r>
            <a:endParaRPr lang="ru-RU" sz="1400" dirty="0" smtClean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C00000"/>
                </a:solidFill>
              </a:rPr>
              <a:t>Приобретение </a:t>
            </a:r>
            <a:r>
              <a:rPr lang="ru-RU" sz="1400" dirty="0">
                <a:solidFill>
                  <a:srgbClr val="C00000"/>
                </a:solidFill>
              </a:rPr>
              <a:t>и монтаж </a:t>
            </a:r>
            <a:r>
              <a:rPr lang="ru-RU" sz="1400" dirty="0" err="1">
                <a:solidFill>
                  <a:srgbClr val="C00000"/>
                </a:solidFill>
              </a:rPr>
              <a:t>газопоршневых</a:t>
            </a:r>
            <a:r>
              <a:rPr lang="ru-RU" sz="1400" dirty="0">
                <a:solidFill>
                  <a:srgbClr val="C00000"/>
                </a:solidFill>
              </a:rPr>
              <a:t> установок, произведенных на территории Российской Федерации и (или) не имеющих произведенных в Российской Федерации аналогов (при условии наличия заключения о подтверждении производства промышленной продукции на территории Российской Федерации в соответствии с постановлением Правительства Российской Федерации от 17 июля 2015 года № 719 «О подтверждении производства российской промышленной продукции» (или включения сведений о промышленной продукции в реестр российской промышленной продукции, размещаемый в государственной информационной системе промышленности в соответствии со статьей 17.1 Федерального закона от 31 декабря 2014 года № 488-ФЗ «О промышленной политике в Российской Федерации») или заключения об отнесении продукции к промышленной продукции, не имеющей произведенных в Российской Федерации аналогов, в соответствии с постановлением Правительства Российской Федерации от 20 сентября 2017 года № 1135 «Об отнесении продукции к промышленной продукции, не имеющей произведенных в Российской Федерации аналогов, и внесении изменений в некоторые акты Правительства Российской Федерации»). 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ctr"/>
            <a:r>
              <a:rPr lang="ru-RU" sz="2500" b="1" dirty="0" smtClean="0">
                <a:solidFill>
                  <a:schemeClr val="accent5"/>
                </a:solidFill>
              </a:rPr>
              <a:t>Размер </a:t>
            </a:r>
            <a:r>
              <a:rPr lang="ru-RU" sz="2500" b="1" dirty="0">
                <a:solidFill>
                  <a:schemeClr val="accent5"/>
                </a:solidFill>
              </a:rPr>
              <a:t>гранта</a:t>
            </a:r>
          </a:p>
          <a:p>
            <a:pPr algn="ctr"/>
            <a:r>
              <a:rPr lang="ru-RU" sz="1600" b="1" dirty="0">
                <a:solidFill>
                  <a:schemeClr val="accent1"/>
                </a:solidFill>
              </a:rPr>
              <a:t>Не превышает 1</a:t>
            </a:r>
            <a:r>
              <a:rPr lang="en-US" sz="1600" b="1" dirty="0">
                <a:solidFill>
                  <a:schemeClr val="accent1"/>
                </a:solidFill>
              </a:rPr>
              <a:t>5</a:t>
            </a:r>
            <a:r>
              <a:rPr lang="ru-RU" sz="1600" b="1" dirty="0">
                <a:solidFill>
                  <a:schemeClr val="accent1"/>
                </a:solidFill>
              </a:rPr>
              <a:t> млн. рублей и не менее 5 млн. рублей, но не более 60% стоимости проекта.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03992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1253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Критерии участия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0720" y="1301261"/>
            <a:ext cx="9553891" cy="5169207"/>
          </a:xfrm>
        </p:spPr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ru-RU" sz="1400" dirty="0">
                <a:solidFill>
                  <a:srgbClr val="C00000"/>
                </a:solidFill>
              </a:rPr>
              <a:t>Продолжительность деятельности К(Ф)Х или ИП на дату подачи заявочной документации - более 12 месяцев, годовой доход за отчетный финансовый год составляет не более 200 млн. руб. Деятельность осуществляется на сельской территории или на территории сельской агломерации РК.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solidFill>
                  <a:srgbClr val="C00000"/>
                </a:solidFill>
              </a:rPr>
              <a:t>Получатель гранта в отчетном финансовом году не привлекался к ответственности за несоблюдение запрета на выжигание сухой травянистой растительности, стерни, пожнивных остатков (за исключением рисовой соломы) на землях сельскохозяйственного назначения.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solidFill>
                  <a:srgbClr val="C00000"/>
                </a:solidFill>
              </a:rPr>
              <a:t>У получателя гранта находится в собственности или пользовании по договорам, заключенным на срок не менее 5 лет, земельный участок для ведения деятельности СФ, сведения о зарегистрированных правах, обременениях (ограничениях) прав о котором содержатся в ЕГРН, при условии внесения в государственный реестр земель сельскохозяйственного назначения сведений в соответствии с Составом вносимых в государственный реестр земель сельскохозяйственного назначения сведений, которые представляются собственниками земельных участков, землепользователями, землевладельцами и арендаторами земельных участков, являющимся приложением № 1 к Правилам ведения государственного реестра земель сельскохозяйственного назначения, утвержденным постановлением Правительства Российской Федерации от 2 февраля 2023 года № 154 «О порядке ведения государственного реестра земель сельскохозяйственного назначения». </a:t>
            </a:r>
            <a:endParaRPr lang="ru-RU" sz="14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267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131885"/>
            <a:ext cx="8915399" cy="545123"/>
          </a:xfrm>
        </p:spPr>
        <p:txBody>
          <a:bodyPr>
            <a:normAutofit fontScale="90000"/>
          </a:bodyPr>
          <a:lstStyle/>
          <a:p>
            <a:r>
              <a:rPr lang="ru-RU" sz="4300" b="1" dirty="0">
                <a:solidFill>
                  <a:schemeClr val="accent5"/>
                </a:solidFill>
              </a:rPr>
              <a:t>Д</a:t>
            </a:r>
            <a:r>
              <a:rPr lang="ru-RU" sz="4300" b="1" dirty="0">
                <a:solidFill>
                  <a:schemeClr val="bg2">
                    <a:lumMod val="50000"/>
                  </a:schemeClr>
                </a:solidFill>
              </a:rPr>
              <a:t>ок</a:t>
            </a:r>
            <a:r>
              <a:rPr lang="ru-RU" sz="4300" b="1" dirty="0">
                <a:solidFill>
                  <a:schemeClr val="accent5"/>
                </a:solidFill>
              </a:rPr>
              <a:t>ументы для получения гранта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3087" y="3456431"/>
            <a:ext cx="9969623" cy="2642617"/>
          </a:xfrm>
        </p:spPr>
        <p:txBody>
          <a:bodyPr>
            <a:noAutofit/>
          </a:bodyPr>
          <a:lstStyle/>
          <a:p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C00000"/>
                </a:solidFill>
              </a:rPr>
              <a:t>заявку для участия в отборе и предоставлении гранта по форме,</a:t>
            </a:r>
            <a:br>
              <a:rPr lang="ru-RU" sz="1200" dirty="0">
                <a:solidFill>
                  <a:srgbClr val="C00000"/>
                </a:solidFill>
              </a:rPr>
            </a:br>
            <a:r>
              <a:rPr lang="ru-RU" sz="1200" dirty="0">
                <a:solidFill>
                  <a:srgbClr val="C00000"/>
                </a:solidFill>
              </a:rPr>
              <a:t>предусмотренной системой «Электронный бюджет»;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/>
                </a:solidFill>
              </a:rPr>
              <a:t>бизнес-план по форме, утвержденной приказом Министерства;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C00000"/>
                </a:solidFill>
              </a:rPr>
              <a:t>копию заполненных страниц паспорта главы К(Ф)Х;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/>
                </a:solidFill>
              </a:rPr>
              <a:t>документ, удостоверяющий полномочия представителя участника конкурса (в случае обращения с заявочной документацией представителя участника конкурса 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C00000"/>
                </a:solidFill>
              </a:rPr>
              <a:t>справку о членах СФ; копию соглашения о создании СФ; протоколы</a:t>
            </a:r>
            <a:br>
              <a:rPr lang="ru-RU" sz="1200" dirty="0">
                <a:solidFill>
                  <a:srgbClr val="C00000"/>
                </a:solidFill>
              </a:rPr>
            </a:br>
            <a:r>
              <a:rPr lang="ru-RU" sz="1200" dirty="0">
                <a:solidFill>
                  <a:srgbClr val="C00000"/>
                </a:solidFill>
              </a:rPr>
              <a:t>(решения) о приеме членов СФ (при наличии), а также копии документов,</a:t>
            </a:r>
            <a:br>
              <a:rPr lang="ru-RU" sz="1200" dirty="0">
                <a:solidFill>
                  <a:srgbClr val="C00000"/>
                </a:solidFill>
              </a:rPr>
            </a:br>
            <a:r>
              <a:rPr lang="ru-RU" sz="1200" dirty="0">
                <a:solidFill>
                  <a:srgbClr val="C00000"/>
                </a:solidFill>
              </a:rPr>
              <a:t>подтверждающих родство или свойство членов СФ;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C00000"/>
                </a:solidFill>
              </a:rPr>
              <a:t>копию </a:t>
            </a:r>
            <a:r>
              <a:rPr lang="ru-RU" sz="1200" dirty="0">
                <a:solidFill>
                  <a:srgbClr val="C00000"/>
                </a:solidFill>
              </a:rPr>
              <a:t>Сведений о сборе урожая сельскохозяйственных культур по форме федерального статистического наблюдения № 2-фермер за отчетный финансовый год с отметкой об их принятии в </a:t>
            </a:r>
            <a:r>
              <a:rPr lang="ru-RU" sz="1200" dirty="0" err="1">
                <a:solidFill>
                  <a:srgbClr val="C00000"/>
                </a:solidFill>
              </a:rPr>
              <a:t>Крымстате</a:t>
            </a:r>
            <a:r>
              <a:rPr lang="ru-RU" sz="1200" dirty="0">
                <a:solidFill>
                  <a:srgbClr val="C00000"/>
                </a:solidFill>
              </a:rPr>
              <a:t> или с подтверждением о приеме статистической отчетности в электронном виде (для участников конкурса, развивающих СФ по направлению растениеводство);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C00000"/>
                </a:solidFill>
              </a:rPr>
              <a:t>копии договоров (предварительных договоров) на приобретение необходимого объема кормов для сельскохозяйственных животных и (или) копию Сведений о сборе урожая сельскохозяйственных культур по форме федерального статистического наблюдения № 2-фермер за отчетный финансовый год с отметкой об их принятии в </a:t>
            </a:r>
            <a:r>
              <a:rPr lang="ru-RU" sz="1200" dirty="0" err="1">
                <a:solidFill>
                  <a:srgbClr val="C00000"/>
                </a:solidFill>
              </a:rPr>
              <a:t>Крымстате</a:t>
            </a:r>
            <a:r>
              <a:rPr lang="ru-RU" sz="1200" dirty="0">
                <a:solidFill>
                  <a:srgbClr val="C00000"/>
                </a:solidFill>
              </a:rPr>
              <a:t> или с подтверждением о приеме статистической отчетности в электронном виде (для участников конкурса, развивающих СФ по направлению животноводство);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C00000"/>
              </a:solidFill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324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F9F3D5-A7D9-4268-9427-1C38CBDEA120}"/>
              </a:ext>
            </a:extLst>
          </p:cNvPr>
          <p:cNvSpPr txBox="1"/>
          <p:nvPr/>
        </p:nvSpPr>
        <p:spPr>
          <a:xfrm>
            <a:off x="1491300" y="639783"/>
            <a:ext cx="10482311" cy="6201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accent1"/>
              </a:solidFill>
            </a:endParaRPr>
          </a:p>
          <a:p>
            <a:pPr algn="just"/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C00000"/>
                </a:solidFill>
              </a:rPr>
              <a:t>копию Сведений о производстве продукции животноводства и поголовье скота по форме федерального статистического наблюдения № 3-фермер или копию Сведений об улове рыбы, добыче других водных биоресурсов и производстве рыбной продукции по форме федерального статистического наблюдения № 1-п (рыба) (по направлению деятельности участника конкурса) за отчетный финансовый год с отметкой об их принятии в </a:t>
            </a:r>
            <a:r>
              <a:rPr lang="ru-RU" sz="1200" dirty="0" err="1">
                <a:solidFill>
                  <a:srgbClr val="C00000"/>
                </a:solidFill>
              </a:rPr>
              <a:t>Крымстате</a:t>
            </a:r>
            <a:r>
              <a:rPr lang="ru-RU" sz="1200" dirty="0">
                <a:solidFill>
                  <a:srgbClr val="C00000"/>
                </a:solidFill>
              </a:rPr>
              <a:t> или с подтверждением о приеме статистической отчетности в электронном виде (для участников конкурса, развивающих СФ по направлению животноводство);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C00000"/>
                </a:solidFill>
              </a:rPr>
              <a:t>справку о регистрации и идентификации животных, выданную государственными бюджетными учреждениями Республики Крым, отнесенными к ведению Государственного комитета ветеринарии Республики Крым, на дату не ранее 30 календарных дней до даты подачи заявочной документации в Министерство (для участников конкурса, развивающих СФ по направлению животноводство);</a:t>
            </a:r>
          </a:p>
          <a:p>
            <a:pPr algn="just"/>
            <a:endParaRPr lang="ru-RU" sz="1200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/>
                </a:solidFill>
              </a:rPr>
              <a:t>сведения об эпизоотическом состоянии и соответствии объектов СФ ветеринарно-санитарным правилам, выданные по состоянию на дату не ранее 30 календарных дней до даты подачи заявочной документации в Министерство (для участников конкурса, развивающих СФ по направлению животноводство);</a:t>
            </a:r>
          </a:p>
          <a:p>
            <a:pPr algn="just"/>
            <a:endParaRPr lang="ru-RU" sz="12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/>
                </a:solidFill>
              </a:rPr>
              <a:t>документ, подтверждающий членство в сельскохозяйственном потребительском кооперативе, зарегистрированном на сельской территории Республики Крым или на территории сельской агломерации Республики Крым (далее – СПоК) (для участников отбора, являющихся членами СПоК</a:t>
            </a:r>
            <a:r>
              <a:rPr lang="ru-RU" sz="1200" dirty="0" smtClean="0">
                <a:solidFill>
                  <a:schemeClr val="accent1"/>
                </a:solidFill>
              </a:rPr>
              <a:t>);</a:t>
            </a:r>
          </a:p>
          <a:p>
            <a:pPr algn="just"/>
            <a:endParaRPr lang="ru-RU" sz="1200" dirty="0" smtClean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C00000"/>
                </a:solidFill>
              </a:rPr>
              <a:t>сведения о земельных участках и производственных объектах (для производственных объектов, являющихся объектами недвижимого имущества), заявленных участником отбора для получения гранта, на которых осуществляется деятельность СФ; </a:t>
            </a:r>
          </a:p>
          <a:p>
            <a:pPr algn="just"/>
            <a:endParaRPr lang="ru-RU" sz="1200" dirty="0" smtClean="0">
              <a:solidFill>
                <a:schemeClr val="accent1"/>
              </a:solidFill>
            </a:endParaRPr>
          </a:p>
          <a:p>
            <a:pPr algn="just"/>
            <a:endParaRPr lang="ru-RU" sz="1200" dirty="0" smtClean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C00000"/>
                </a:solidFill>
              </a:rPr>
              <a:t>паспорт земельного участка из состава земель сельскохозяйственного </a:t>
            </a:r>
            <a:r>
              <a:rPr lang="ru-RU" sz="1200" dirty="0" smtClean="0">
                <a:solidFill>
                  <a:srgbClr val="C00000"/>
                </a:solidFill>
              </a:rPr>
              <a:t>назначения</a:t>
            </a:r>
            <a:r>
              <a:rPr lang="ru-RU" sz="1200" dirty="0">
                <a:solidFill>
                  <a:srgbClr val="C00000"/>
                </a:solidFill>
              </a:rPr>
              <a:t>, заявленного участником отбора для получения гранта по форме, утвержденной приказом Министерства сельского хозяйства Российской Федерации от 13 марта 2023 года № 164;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300" dirty="0">
              <a:solidFill>
                <a:srgbClr val="C00000"/>
              </a:solidFill>
            </a:endParaRPr>
          </a:p>
          <a:p>
            <a:endParaRPr lang="ru-RU" sz="1300" b="0" i="0" dirty="0">
              <a:solidFill>
                <a:srgbClr val="C00000"/>
              </a:solidFill>
              <a:effectLst/>
            </a:endParaRPr>
          </a:p>
          <a:p>
            <a:endParaRPr lang="ru-RU" sz="1300" b="0" i="0" dirty="0">
              <a:solidFill>
                <a:srgbClr val="C00000"/>
              </a:solidFill>
              <a:effectLst/>
            </a:endParaRPr>
          </a:p>
          <a:p>
            <a:pPr algn="just"/>
            <a:endParaRPr lang="ru-RU" sz="800" b="0" i="0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4473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F9F3D5-A7D9-4268-9427-1C38CBDEA120}"/>
              </a:ext>
            </a:extLst>
          </p:cNvPr>
          <p:cNvSpPr txBox="1"/>
          <p:nvPr/>
        </p:nvSpPr>
        <p:spPr>
          <a:xfrm>
            <a:off x="1491300" y="639783"/>
            <a:ext cx="10482311" cy="3431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accent1"/>
              </a:solidFill>
            </a:endParaRPr>
          </a:p>
          <a:p>
            <a:pPr algn="just"/>
            <a:endParaRPr lang="ru-RU" sz="1300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C00000"/>
                </a:solidFill>
              </a:rPr>
              <a:t>справка</a:t>
            </a:r>
            <a:r>
              <a:rPr lang="ru-RU" sz="1200" dirty="0">
                <a:solidFill>
                  <a:srgbClr val="C00000"/>
                </a:solidFill>
              </a:rPr>
              <a:t>, подтверждающая факт участия граждан Российской Федерации в специальной военной операции на территориях Украины, Донецкой Народной Республики, Луганской Народной Республики, Запорожской области и Херсонской области, выданная в соответствии с приказом Министра обороны Российской Федерации от 11 октября 2024 года № 612 «Об утверждении Порядка выдачи в Министерстве обороны Российской Федерации справки, подтверждающей факт участия граждан Российской Федерации в специальной военной операции на территориях Украины, Донецкой Народной Республики, Луганской Народной Республики, Запорожской области и Херсонской области, и Порядка предоставления сведений Министерством обороны Российской Федерации об участии в специальной военной операции с использованием единой системы межведомственного электронного взаимодействия» (для участников отбора, имеющих в составе К(Ф)Х участника специальной военной операции на территориях Украины, Донецкой Народной Республики, Луганской Народной Республики, Запорожской области и Херсонской области (далее – СВО);</a:t>
            </a:r>
          </a:p>
          <a:p>
            <a:endParaRPr lang="ru-RU" sz="1200" dirty="0" smtClean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C00000"/>
                </a:solidFill>
              </a:rPr>
              <a:t>согласие на обработку персональных </a:t>
            </a:r>
            <a:r>
              <a:rPr lang="ru-RU" sz="1200" dirty="0" smtClean="0">
                <a:solidFill>
                  <a:srgbClr val="C00000"/>
                </a:solidFill>
              </a:rPr>
              <a:t>данных.</a:t>
            </a:r>
            <a:endParaRPr lang="ru-RU" sz="1200" dirty="0">
              <a:solidFill>
                <a:srgbClr val="C00000"/>
              </a:solidFill>
            </a:endParaRPr>
          </a:p>
          <a:p>
            <a:endParaRPr lang="ru-RU" sz="1300" dirty="0">
              <a:solidFill>
                <a:srgbClr val="C00000"/>
              </a:solidFill>
            </a:endParaRPr>
          </a:p>
          <a:p>
            <a:endParaRPr lang="ru-RU" sz="1300" b="0" i="0" dirty="0">
              <a:solidFill>
                <a:srgbClr val="C00000"/>
              </a:solidFill>
              <a:effectLst/>
            </a:endParaRPr>
          </a:p>
          <a:p>
            <a:endParaRPr lang="ru-RU" sz="1300" b="0" i="0" dirty="0">
              <a:solidFill>
                <a:srgbClr val="C00000"/>
              </a:solidFill>
              <a:effectLst/>
            </a:endParaRPr>
          </a:p>
          <a:p>
            <a:pPr algn="just"/>
            <a:endParaRPr lang="ru-RU" sz="800" b="0" i="0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771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63F4DB-798D-47F8-AABF-5583E3D26ABA}"/>
              </a:ext>
            </a:extLst>
          </p:cNvPr>
          <p:cNvSpPr txBox="1"/>
          <p:nvPr/>
        </p:nvSpPr>
        <p:spPr>
          <a:xfrm>
            <a:off x="1429305" y="102924"/>
            <a:ext cx="10502283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300" dirty="0">
              <a:solidFill>
                <a:schemeClr val="accent1"/>
              </a:solidFill>
            </a:endParaRPr>
          </a:p>
          <a:p>
            <a:pPr algn="just"/>
            <a:endParaRPr lang="ru-RU" sz="1300" b="1" dirty="0" smtClean="0">
              <a:solidFill>
                <a:schemeClr val="accent1"/>
              </a:solidFill>
            </a:endParaRPr>
          </a:p>
          <a:p>
            <a:pPr algn="just"/>
            <a:endParaRPr lang="ru-RU" sz="1300" b="1" dirty="0">
              <a:solidFill>
                <a:schemeClr val="accent1"/>
              </a:solidFill>
            </a:endParaRPr>
          </a:p>
          <a:p>
            <a:pPr algn="just"/>
            <a:endParaRPr lang="ru-RU" sz="1300" b="1" dirty="0" smtClean="0">
              <a:solidFill>
                <a:schemeClr val="accent1"/>
              </a:solidFill>
            </a:endParaRPr>
          </a:p>
          <a:p>
            <a:pPr algn="just"/>
            <a:endParaRPr lang="ru-RU" sz="1300" b="1" dirty="0">
              <a:solidFill>
                <a:schemeClr val="accent1"/>
              </a:solidFill>
            </a:endParaRPr>
          </a:p>
          <a:p>
            <a:pPr algn="just"/>
            <a:r>
              <a:rPr lang="ru-RU" sz="1300" b="1" dirty="0" smtClean="0">
                <a:solidFill>
                  <a:schemeClr val="accent1"/>
                </a:solidFill>
              </a:rPr>
              <a:t>К</a:t>
            </a:r>
            <a:r>
              <a:rPr lang="ru-RU" sz="1300" b="1" i="0" dirty="0" smtClean="0">
                <a:solidFill>
                  <a:schemeClr val="accent1"/>
                </a:solidFill>
                <a:effectLst/>
              </a:rPr>
              <a:t>роме </a:t>
            </a:r>
            <a:r>
              <a:rPr lang="ru-RU" sz="1300" b="1" i="0" dirty="0">
                <a:solidFill>
                  <a:schemeClr val="accent1"/>
                </a:solidFill>
                <a:effectLst/>
              </a:rPr>
              <a:t>указанных документов участник дополнительно представляет в Министерство в случае, если грант предоставляется на:</a:t>
            </a:r>
          </a:p>
          <a:p>
            <a:pPr algn="just"/>
            <a:endParaRPr lang="ru-RU" sz="1300" b="0" i="0" dirty="0">
              <a:solidFill>
                <a:schemeClr val="accent1"/>
              </a:solidFill>
              <a:effectLst/>
            </a:endParaRPr>
          </a:p>
          <a:p>
            <a:pPr algn="just"/>
            <a:r>
              <a:rPr lang="ru-RU" sz="1300" b="0" i="0" dirty="0">
                <a:solidFill>
                  <a:schemeClr val="accent1"/>
                </a:solidFill>
                <a:effectLst/>
              </a:rPr>
              <a:t> </a:t>
            </a:r>
            <a:r>
              <a:rPr lang="ru-RU" sz="1200" b="0" i="0" dirty="0">
                <a:solidFill>
                  <a:schemeClr val="accent1"/>
                </a:solidFill>
                <a:effectLst/>
              </a:rPr>
              <a:t>а) </a:t>
            </a:r>
            <a:r>
              <a:rPr lang="ru-RU" sz="1200" u="sng" dirty="0">
                <a:solidFill>
                  <a:srgbClr val="C00000"/>
                </a:solidFill>
              </a:rPr>
              <a:t>на приобретение производственного объекта недвижимого имущества: </a:t>
            </a:r>
            <a:endParaRPr lang="ru-RU" sz="1200" u="sng" dirty="0" smtClean="0">
              <a:solidFill>
                <a:srgbClr val="C00000"/>
              </a:solidFill>
            </a:endParaRPr>
          </a:p>
          <a:p>
            <a:pPr algn="just"/>
            <a:endParaRPr lang="ru-RU" sz="1200" dirty="0" smtClean="0">
              <a:solidFill>
                <a:srgbClr val="C00000"/>
              </a:solidFill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C00000"/>
                </a:solidFill>
              </a:rPr>
              <a:t>копию </a:t>
            </a:r>
            <a:r>
              <a:rPr lang="ru-RU" sz="1200" dirty="0">
                <a:solidFill>
                  <a:srgbClr val="C00000"/>
                </a:solidFill>
              </a:rPr>
              <a:t>предварительного договора купли-продажи производственного объекта недвижимого имущества</a:t>
            </a:r>
            <a:r>
              <a:rPr lang="ru-RU" sz="1200" dirty="0" smtClean="0">
                <a:solidFill>
                  <a:srgbClr val="C00000"/>
                </a:solidFill>
              </a:rPr>
              <a:t>;</a:t>
            </a:r>
          </a:p>
          <a:p>
            <a:pPr algn="just"/>
            <a:endParaRPr lang="ru-RU" sz="1200" b="0" i="0" dirty="0">
              <a:solidFill>
                <a:srgbClr val="C00000"/>
              </a:solidFill>
              <a:effectLst/>
            </a:endParaRPr>
          </a:p>
          <a:p>
            <a:pPr algn="just"/>
            <a:r>
              <a:rPr lang="ru-RU" sz="1200" b="0" i="0" dirty="0">
                <a:solidFill>
                  <a:schemeClr val="accent1"/>
                </a:solidFill>
                <a:effectLst/>
              </a:rPr>
              <a:t>б) </a:t>
            </a:r>
            <a:r>
              <a:rPr lang="ru-RU" sz="1200" u="sng" dirty="0">
                <a:solidFill>
                  <a:srgbClr val="C00000"/>
                </a:solidFill>
              </a:rPr>
              <a:t>на реконструкцию, капитальный ремонт или модернизацию производственного объекта недвижимого имущества</a:t>
            </a:r>
            <a:r>
              <a:rPr lang="ru-RU" sz="1200" u="sng" dirty="0" smtClean="0">
                <a:solidFill>
                  <a:srgbClr val="C00000"/>
                </a:solidFill>
              </a:rPr>
              <a:t>:</a:t>
            </a:r>
          </a:p>
          <a:p>
            <a:pPr algn="just"/>
            <a:endParaRPr lang="ru-RU" sz="1200" dirty="0">
              <a:solidFill>
                <a:srgbClr val="C00000"/>
              </a:solidFill>
            </a:endParaRPr>
          </a:p>
          <a:p>
            <a:pPr algn="just"/>
            <a:r>
              <a:rPr lang="ru-RU" sz="1200" dirty="0" smtClean="0">
                <a:solidFill>
                  <a:srgbClr val="C00000"/>
                </a:solidFill>
              </a:rPr>
              <a:t> </a:t>
            </a:r>
            <a:r>
              <a:rPr lang="ru-RU" sz="1200" dirty="0">
                <a:solidFill>
                  <a:srgbClr val="C00000"/>
                </a:solidFill>
              </a:rPr>
              <a:t>- сводный и (или) объектный сметный расчет на реконструкцию, капитальный ремонт или модернизацию производственного объекта недвижимого имущества</a:t>
            </a:r>
            <a:r>
              <a:rPr lang="ru-RU" sz="1200" dirty="0" smtClean="0">
                <a:solidFill>
                  <a:srgbClr val="C00000"/>
                </a:solidFill>
              </a:rPr>
              <a:t>;</a:t>
            </a:r>
            <a:endParaRPr lang="ru-RU" sz="1200" b="0" i="0" dirty="0">
              <a:solidFill>
                <a:srgbClr val="C00000"/>
              </a:solidFill>
              <a:effectLst/>
            </a:endParaRPr>
          </a:p>
          <a:p>
            <a:pPr algn="just"/>
            <a:endParaRPr lang="ru-RU" sz="1200" b="0" i="0" dirty="0">
              <a:solidFill>
                <a:schemeClr val="accent1"/>
              </a:solidFill>
              <a:effectLst/>
            </a:endParaRPr>
          </a:p>
          <a:p>
            <a:pPr algn="just"/>
            <a:r>
              <a:rPr lang="ru-RU" sz="1200" b="0" i="0" dirty="0">
                <a:solidFill>
                  <a:schemeClr val="accent1"/>
                </a:solidFill>
                <a:effectLst/>
              </a:rPr>
              <a:t>в) </a:t>
            </a:r>
            <a:r>
              <a:rPr lang="ru-RU" sz="1200" u="sng" dirty="0">
                <a:solidFill>
                  <a:srgbClr val="C00000"/>
                </a:solidFill>
              </a:rPr>
              <a:t>на приобретение и монтаж модульного производственного объекта: </a:t>
            </a:r>
            <a:endParaRPr lang="ru-RU" sz="1200" u="sng" dirty="0" smtClean="0">
              <a:solidFill>
                <a:srgbClr val="C00000"/>
              </a:solidFill>
            </a:endParaRPr>
          </a:p>
          <a:p>
            <a:pPr algn="just"/>
            <a:endParaRPr lang="ru-RU" sz="1200" dirty="0">
              <a:solidFill>
                <a:srgbClr val="C00000"/>
              </a:solidFill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C00000"/>
                </a:solidFill>
              </a:rPr>
              <a:t>копию </a:t>
            </a:r>
            <a:r>
              <a:rPr lang="ru-RU" sz="1200" dirty="0">
                <a:solidFill>
                  <a:srgbClr val="C00000"/>
                </a:solidFill>
              </a:rPr>
              <a:t>предварительного договора купли-продажи модульного производственного объекта; </a:t>
            </a:r>
            <a:endParaRPr lang="ru-RU" sz="1200" dirty="0" smtClean="0">
              <a:solidFill>
                <a:srgbClr val="C00000"/>
              </a:solidFill>
            </a:endParaRPr>
          </a:p>
          <a:p>
            <a:pPr marL="171450" indent="-171450" algn="just">
              <a:buFontTx/>
              <a:buChar char="-"/>
            </a:pPr>
            <a:endParaRPr lang="ru-RU" sz="1200" dirty="0">
              <a:solidFill>
                <a:srgbClr val="C00000"/>
              </a:solidFill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rgbClr val="C00000"/>
                </a:solidFill>
              </a:rPr>
              <a:t>эскизный </a:t>
            </a:r>
            <a:r>
              <a:rPr lang="ru-RU" sz="1200" dirty="0">
                <a:solidFill>
                  <a:srgbClr val="C00000"/>
                </a:solidFill>
              </a:rPr>
              <a:t>проект с экспликацией модульного производственного объекта. </a:t>
            </a:r>
          </a:p>
          <a:p>
            <a:endParaRPr lang="ru-RU" sz="1200" dirty="0">
              <a:solidFill>
                <a:srgbClr val="C00000"/>
              </a:solidFill>
            </a:endParaRPr>
          </a:p>
          <a:p>
            <a:r>
              <a:rPr lang="ru-RU" sz="1200" dirty="0">
                <a:solidFill>
                  <a:schemeClr val="accent1"/>
                </a:solidFill>
              </a:rPr>
              <a:t>       </a:t>
            </a:r>
            <a:endParaRPr lang="ru-RU" sz="1200" b="0" i="0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83986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3054" y="158262"/>
            <a:ext cx="8965770" cy="133643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5"/>
                </a:solidFill>
              </a:rPr>
              <a:t>Обязательства грантополучателя: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56977" y="1640150"/>
            <a:ext cx="9051558" cy="4415218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осуществление деятельности СФ на сельской территории Республики Крым или на  территории сельской агломерации Республики Крым не менее 5 лет;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согласование с Министерством реализацию, передачу в аренду и(или) отчуждение имущества, приобретенного с использованием средств гранта;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трудоустроить на постоянную работу новых работников исходя из расчета не менее одного нового работника на каждые 10 млн. рублей гранта, но не менее одного нового работника на один грант в течение 12 месяцев с даты получения гранта и сохранить созданные рабочие места</a:t>
            </a:r>
            <a:r>
              <a:rPr lang="ru-RU" u="sng" dirty="0">
                <a:solidFill>
                  <a:schemeClr val="accent1"/>
                </a:solidFill>
              </a:rPr>
              <a:t>;</a:t>
            </a:r>
            <a:endParaRPr lang="ru-RU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оплата за счет собственных и кредитных (заёмных) средств (в случае их привлечения) не менее 40% стоимости каждого наименования, указанного в бизнес-плане;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освоение гранта в течении 24 месяцев с даты его получения на лицевой счет, открытый в Управлении Федерального казначейства по РК;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использовать грант по направлениям, предусмотренным планом расходов гранта;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государственная регистрация имущества, приобретенного за счет гранта, в случаях, установленных действующим законодательством РФ;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/>
                </a:solidFill>
              </a:rPr>
              <a:t>предоставление отчетов в Министерство в течении 5ти лет.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69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935736"/>
          </a:xfrm>
        </p:spPr>
        <p:txBody>
          <a:bodyPr>
            <a:normAutofit/>
          </a:bodyPr>
          <a:lstStyle/>
          <a:p>
            <a:pPr algn="ctr"/>
            <a:r>
              <a:rPr lang="ru-RU" sz="3900" b="1" dirty="0">
                <a:solidFill>
                  <a:schemeClr val="bg2">
                    <a:lumMod val="50000"/>
                  </a:schemeClr>
                </a:solidFill>
              </a:rPr>
              <a:t>Подача заявки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673352"/>
            <a:ext cx="8915399" cy="423655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600" dirty="0">
                <a:solidFill>
                  <a:srgbClr val="C00000"/>
                </a:solidFill>
              </a:rPr>
              <a:t>Заявка формируется участником отбора в электронной форме посредством заполнения соответствующих экранных форм веб-интерфейса системы «Электронный бюджет» и предоставления в систему «Электронный бюджет» электронных копий документов (документов на бумажном носителе, подписанных участником отбора или уполномоченного им лица, заверенных печатью участника отбора (при наличии), преобразованных в электронную форму путем сканирования) и материалов, предоставление которых предусмотрено в объявлении.</a:t>
            </a:r>
          </a:p>
          <a:p>
            <a:pPr algn="just"/>
            <a:r>
              <a:rPr lang="ru-RU" sz="1600" dirty="0">
                <a:solidFill>
                  <a:srgbClr val="C00000"/>
                </a:solidFill>
              </a:rPr>
              <a:t>Заявка подается в соответствии с требованиями и в сроки, указанные в объявлении.</a:t>
            </a:r>
          </a:p>
          <a:p>
            <a:pPr algn="just"/>
            <a:r>
              <a:rPr lang="ru-RU" sz="1600" dirty="0">
                <a:solidFill>
                  <a:srgbClr val="C00000"/>
                </a:solidFill>
              </a:rPr>
              <a:t>Заявка подписывается:</a:t>
            </a:r>
          </a:p>
          <a:p>
            <a:pPr algn="just"/>
            <a:r>
              <a:rPr lang="ru-RU" sz="1600" dirty="0">
                <a:solidFill>
                  <a:srgbClr val="C00000"/>
                </a:solidFill>
              </a:rPr>
              <a:t>- усиленной квалифицированной электронной подписью руководителя участника отбора или уполномоченного им лица (для участника отбора – К(Ф)Х, для участника отбора – ИП);</a:t>
            </a:r>
          </a:p>
          <a:p>
            <a:pPr algn="just"/>
            <a:r>
              <a:rPr lang="ru-RU" sz="1600" dirty="0" smtClean="0">
                <a:solidFill>
                  <a:srgbClr val="C00000"/>
                </a:solidFill>
              </a:rPr>
              <a:t>Ответственность </a:t>
            </a:r>
            <a:r>
              <a:rPr lang="ru-RU" sz="1600" dirty="0">
                <a:solidFill>
                  <a:srgbClr val="C00000"/>
                </a:solidFill>
              </a:rPr>
              <a:t>за полноту и достоверность информации и документов, содержащихся в заявке, а также за своевременность их предоставления несет участник отбора в соответствии с законодательством Российской Федерации.</a:t>
            </a:r>
          </a:p>
          <a:p>
            <a:pPr algn="just"/>
            <a:r>
              <a:rPr lang="ru-RU" sz="1600" dirty="0">
                <a:solidFill>
                  <a:srgbClr val="C00000"/>
                </a:solidFill>
              </a:rPr>
              <a:t>Электронные копии документов и материалы, включаемые в заявку, должны иметь распространенные открытые форматы, обеспечивающие возможность просмотра всего документа либо его фрагмента средствами общедоступного программного обеспечения просмотра информации, и не должны быть зашифрованы или защищены средствами, не позволяющими осуществить ознакомление с их содержимым без специальных программных или технологических средств.</a:t>
            </a:r>
          </a:p>
          <a:p>
            <a:endParaRPr lang="ru-RU" sz="17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10710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4169</TotalTime>
  <Words>1418</Words>
  <Application>Microsoft Office PowerPoint</Application>
  <PresentationFormat>Широкоэкранный</PresentationFormat>
  <Paragraphs>92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Wingdings 3</vt:lpstr>
      <vt:lpstr>Легкий дым</vt:lpstr>
      <vt:lpstr>ГРАНТ СЕМЕЙНАЯ ФЕРМА</vt:lpstr>
      <vt:lpstr>На что потратить грант Целью предоставления гранта является финансовое обеспечение затрат без учета налога на добавленную стоимость по следующим мероприятиям в рамках реализации Программы:</vt:lpstr>
      <vt:lpstr>Критерии участия</vt:lpstr>
      <vt:lpstr>Документы для получения гранта</vt:lpstr>
      <vt:lpstr>Презентация PowerPoint</vt:lpstr>
      <vt:lpstr>Презентация PowerPoint</vt:lpstr>
      <vt:lpstr>Презентация PowerPoint</vt:lpstr>
      <vt:lpstr>Обязательства грантополучателя:</vt:lpstr>
      <vt:lpstr>Подача заявки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ГРАНТ СЕМЕЙНАЯ ФЕРМА</dc:title>
  <dc:creator>444</dc:creator>
  <cp:lastModifiedBy>Наталья Юрьевна</cp:lastModifiedBy>
  <cp:revision>133</cp:revision>
  <dcterms:created xsi:type="dcterms:W3CDTF">2021-03-31T07:17:24Z</dcterms:created>
  <dcterms:modified xsi:type="dcterms:W3CDTF">2025-07-21T08:58:43Z</dcterms:modified>
</cp:coreProperties>
</file>