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54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34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852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1377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304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077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38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620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2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08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463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53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37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12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73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68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623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95BF50C-D23E-4221-8680-731B6E3005D2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7913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4062" y="747347"/>
            <a:ext cx="9277228" cy="4053254"/>
          </a:xfrm>
        </p:spPr>
        <p:txBody>
          <a:bodyPr/>
          <a:lstStyle/>
          <a:p>
            <a:r>
              <a:rPr lang="ru-RU" sz="50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Грант на развитие материально-технической базы </a:t>
            </a:r>
            <a:r>
              <a:rPr lang="ru-RU" sz="50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СПоК</a:t>
            </a:r>
            <a:r>
              <a:rPr lang="ru-RU" sz="50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br>
              <a:rPr lang="ru-RU" sz="50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ru-RU" sz="50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ru-RU" sz="50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Постановлению Совета министров Республики Крым 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от 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«30» октября 2024 года № 636)</a:t>
            </a:r>
            <a:b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endParaRPr lang="ru-RU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879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500" y="726842"/>
            <a:ext cx="10199076" cy="5123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ельскохозяйственный </a:t>
            </a:r>
            <a:r>
              <a:rPr lang="ru-RU" sz="2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потребительский кооператив</a:t>
            </a:r>
            <a:r>
              <a:rPr lang="ru-RU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сельскохозяйственный потребительский перерабатывающий и (или) сбытовой кооператив, созданный и осуществляющий деятельность в соответствии с Федеральным законом от 8 декабря 1995 года № 193-ФЗ «О сельскохозяйственной кооперации», 70 процентов выручки которого формируется за счет осуществления видов деятельности по заготовке, хранению, переработке и сбыту сельскохозяйственной продукции, действующий не менее 12 месяцев со дня регистрации (далее – </a:t>
            </a:r>
            <a:r>
              <a:rPr lang="ru-RU" b="1" u="sng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20000"/>
              </a:lnSpc>
            </a:pPr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20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Начинающий </a:t>
            </a:r>
            <a:r>
              <a:rPr lang="ru-RU" sz="2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сельскохозяйственный потребительский кооператив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сельскохозяйственный потребительский перерабатывающий и (или) сбытовой кооператив, созданный и осуществляющий деятельность в соответствии с Федеральным законом от 8 декабря 1995 года № 193-ФЗ «О сельскохозяйственной кооперации», 70 процентов выручки которого формируется за счет осуществления видов деятельности по заготовке, хранению, переработке и сбыту сельскохозяйственной продукции, действующий менее 12 месяцев со дня регистрации (далее – </a:t>
            </a:r>
            <a:r>
              <a:rPr lang="ru-RU" b="1" u="sng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начинающий </a:t>
            </a:r>
            <a:r>
              <a:rPr lang="ru-RU" b="1" u="sng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77428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Критерии </a:t>
            </a:r>
            <a:r>
              <a:rPr lang="ru-RU" sz="40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получателей </a:t>
            </a:r>
            <a:r>
              <a:rPr lang="ru-RU" sz="40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гранта</a:t>
            </a:r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6138" y="1608992"/>
            <a:ext cx="10005647" cy="4639407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егистрация и ведение деятельности на 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сельской территории или на территории сельской агломерации Республики Крым;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объединять 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</a:t>
            </a:r>
            <a:r>
              <a:rPr lang="ru-RU" u="sng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СХТП 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правах членов кооператива (кроме ассоциированного членства);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членом ревизионного союза сельскохозяйственных кооперативов;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привлекался к ответственности за несоблюдение запрета на выжигание сухой травянистой 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растительности на 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землях сельскохозяйственного назначения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собственности 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получателя или 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пользовании по договорам, заключенным на срок не менее 5 лет, находится 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участок для ведения 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</a:p>
          <a:p>
            <a:pPr marL="0" lvl="0" indent="0">
              <a:buNone/>
            </a:pPr>
            <a:endParaRPr lang="ru-RU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  <a:latin typeface="Century Gothic (Основной текст)"/>
              <a:cs typeface="Times New Roman" panose="02020603050405020304" pitchFamily="18" charset="0"/>
            </a:endParaRPr>
          </a:p>
          <a:p>
            <a:endParaRPr lang="ru-RU" dirty="0">
              <a:latin typeface="Century Gothic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2634457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На что потратить грант</a:t>
            </a:r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5201" y="1481418"/>
            <a:ext cx="9367837" cy="4550105"/>
          </a:xfrm>
        </p:spPr>
        <p:txBody>
          <a:bodyPr>
            <a:norm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приобретение, строительство, реконструкция, капитальный ремонт или модернизация производственных объектов, в </a:t>
            </a:r>
            <a:r>
              <a:rPr lang="ru-RU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приобретение и монтаж модульных производственных объектов;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и монтаж оборудования для производственных 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объектов. Перечень 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указанного оборудования утверждается Министерством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погашение не более 20% привлекаемого на реализацию БП льготного инвестиционного кредита.</a:t>
            </a:r>
          </a:p>
          <a:p>
            <a:pPr marL="0" indent="0" algn="ctr">
              <a:buNone/>
            </a:pP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гранта </a:t>
            </a:r>
            <a:r>
              <a:rPr lang="ru-RU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2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sz="2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ru-RU" sz="2200" b="1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млн. руб.</a:t>
            </a:r>
            <a:r>
              <a:rPr lang="en-US" sz="2200" b="1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max</a:t>
            </a:r>
            <a:r>
              <a:rPr lang="ru-RU" sz="2200" b="1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млн. руб.,</a:t>
            </a:r>
            <a:r>
              <a:rPr lang="ru-RU" sz="2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 не более 60% затрат получателя гранта.</a:t>
            </a:r>
          </a:p>
          <a:p>
            <a:pPr marL="0" indent="0" algn="ctr">
              <a:buNone/>
            </a:pPr>
            <a:endParaRPr lang="ru-RU" sz="2200" b="1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60000"/>
              </a:lnSpc>
              <a:buNone/>
            </a:pPr>
            <a:r>
              <a:rPr lang="ru-RU" sz="22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гранта для </a:t>
            </a:r>
            <a:r>
              <a:rPr lang="ru-RU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начинающий</a:t>
            </a:r>
            <a:r>
              <a:rPr lang="ru-RU" sz="24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sz="2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ru-RU" sz="2200" b="1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u="sng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200" b="1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2200" b="1" u="sng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руб.,</a:t>
            </a:r>
            <a:r>
              <a:rPr lang="ru-RU" sz="22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b="1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60000"/>
              </a:lnSpc>
              <a:buNone/>
            </a:pPr>
            <a:r>
              <a:rPr lang="ru-RU" sz="2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2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sz="2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lang="ru-RU" sz="22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затрат получателя гранта.</a:t>
            </a:r>
          </a:p>
          <a:p>
            <a:pPr marL="0" indent="0">
              <a:buNone/>
            </a:pPr>
            <a:endParaRPr lang="ru-RU" sz="3000" b="1" u="sng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200" b="1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000" b="1" u="sng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759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3742" cy="1400530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Для участия в отборочном конкурсе необходимо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500" y="2052918"/>
            <a:ext cx="10049608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заявку в системе «Электронный бюджет» и подкрепить электронные копии документов и материалов, предусмотренных  Порядком.</a:t>
            </a:r>
          </a:p>
          <a:p>
            <a:pPr marL="0" indent="0">
              <a:buNone/>
            </a:pPr>
            <a:endParaRPr lang="ru-RU" sz="36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88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Обязательства </a:t>
            </a:r>
            <a:r>
              <a:rPr lang="ru-RU" sz="40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грантополучателя</a:t>
            </a:r>
            <a:endParaRPr lang="ru-RU" sz="4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582616"/>
            <a:ext cx="8946541" cy="4665784"/>
          </a:xfrm>
        </p:spPr>
        <p:txBody>
          <a:bodyPr>
            <a:normAutofit fontScale="92500" lnSpcReduction="20000"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ежегодный прирост в размере не менее 8 % объема реализации 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сельхозпродукции 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не менее чем 5 лет с даты получения гранта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трудоустроить на постоянную работу не менее одного нового работника на каждые 10 млн. рублей гранта, но не менее одного нового работника, если размер 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гранта 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10 млн. рублей, в срок не позднее 12 месяцев со дня предоставления гранта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сохранить рабочие места в течение не менее чем 5 лет со дня получения гранта;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внести в неделимый фонд </a:t>
            </a:r>
            <a:r>
              <a:rPr lang="ru-RU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имущество, приобретенное за счет средств гранта;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 оплате расходов проекта соблюдать </a:t>
            </a:r>
            <a:r>
              <a:rPr lang="ru-RU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софинансирование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освоить грант в течении 24 месяцев с даты его 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получения;</a:t>
            </a:r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осуществить государственную регистрацию имущества, приобретенного за счет гранта;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отчетности </a:t>
            </a:r>
            <a:r>
              <a:rPr lang="ru-RU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Министерство в течении 5ти 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лет.</a:t>
            </a:r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73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409</TotalTime>
  <Words>505</Words>
  <Application>Microsoft Office PowerPoint</Application>
  <PresentationFormat>Широкоэкранный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Century Gothic</vt:lpstr>
      <vt:lpstr>Century Gothic (Основной текст)</vt:lpstr>
      <vt:lpstr>Times New Roman</vt:lpstr>
      <vt:lpstr>Wingdings</vt:lpstr>
      <vt:lpstr>Wingdings 3</vt:lpstr>
      <vt:lpstr>Ион</vt:lpstr>
      <vt:lpstr>Грант на развитие материально-технической базы СПоК   (Постановлению Совета министров Республики Крым  от «30» октября 2024 года № 636) </vt:lpstr>
      <vt:lpstr>Презентация PowerPoint</vt:lpstr>
      <vt:lpstr>Критерии получателей гранта</vt:lpstr>
      <vt:lpstr>На что потратить грант</vt:lpstr>
      <vt:lpstr>Для участия в отборочном конкурсе необходимо</vt:lpstr>
      <vt:lpstr>Обязательства грантополучателя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Грант на развитие материально-технической базы СПоК</dc:title>
  <dc:creator>Admin</dc:creator>
  <cp:lastModifiedBy>Admin</cp:lastModifiedBy>
  <cp:revision>30</cp:revision>
  <dcterms:created xsi:type="dcterms:W3CDTF">2024-03-12T13:27:25Z</dcterms:created>
  <dcterms:modified xsi:type="dcterms:W3CDTF">2025-03-26T08:54:58Z</dcterms:modified>
</cp:coreProperties>
</file>